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</p:sldMasterIdLst>
  <p:notesMasterIdLst>
    <p:notesMasterId r:id="rId73"/>
  </p:notes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2" r:id="rId46"/>
    <p:sldId id="304" r:id="rId47"/>
    <p:sldId id="303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5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23" r:id="rId66"/>
    <p:sldId id="324" r:id="rId67"/>
    <p:sldId id="325" r:id="rId68"/>
    <p:sldId id="327" r:id="rId69"/>
    <p:sldId id="328" r:id="rId70"/>
    <p:sldId id="329" r:id="rId71"/>
    <p:sldId id="330" r:id="rId7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39"/>
    <p:restoredTop sz="91385"/>
  </p:normalViewPr>
  <p:slideViewPr>
    <p:cSldViewPr snapToGrid="0" snapToObjects="1">
      <p:cViewPr varScale="1">
        <p:scale>
          <a:sx n="119" d="100"/>
          <a:sy n="119" d="100"/>
        </p:scale>
        <p:origin x="21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80604020202020204" charset="0"/>
              <a:cs typeface="Arial" panose="0208060402020202020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80604020202020204" charset="0"/>
                <a:cs typeface="Arial" panose="0208060402020202020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2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55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6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69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8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79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8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83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3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9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Title Text"/>
          <p:cNvSpPr>
            <a:spLocks noGrp="1"/>
          </p:cNvSpPr>
          <p:nvPr>
            <p:ph type="title"/>
          </p:nvPr>
        </p:nvSpPr>
        <p:spPr>
          <a:xfrm>
            <a:off x="304800" y="0"/>
            <a:ext cx="5470525" cy="65405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9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The Coding Bootcamp"/>
          <p:cNvSpPr/>
          <p:nvPr/>
        </p:nvSpPr>
        <p:spPr>
          <a:xfrm>
            <a:off x="427037" y="4012523"/>
            <a:ext cx="3535363" cy="35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199" tIns="34199" rIns="34199" bIns="34199" anchor="ctr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The Coding Bootcamp</a:t>
            </a:r>
          </a:p>
        </p:txBody>
      </p:sp>
      <p:sp>
        <p:nvSpPr>
          <p:cNvPr id="6" name="Title Text"/>
          <p:cNvSpPr>
            <a:spLocks noGrp="1"/>
          </p:cNvSpPr>
          <p:nvPr>
            <p:ph type="title"/>
          </p:nvPr>
        </p:nvSpPr>
        <p:spPr>
          <a:xfrm>
            <a:off x="457200" y="92074"/>
            <a:ext cx="82296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r>
              <a:t>Title Text</a:t>
            </a:r>
          </a:p>
        </p:txBody>
      </p:sp>
      <p:sp>
        <p:nvSpPr>
          <p:cNvPr id="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</a:t>
            </a:r>
          </a:p>
        </p:txBody>
      </p:sp>
      <p:sp>
        <p:nvSpPr>
          <p:cNvPr id="8" name="Slide Number"/>
          <p:cNvSpPr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727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he Joys of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The Joys of JavaScript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And Keep Organized!!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And Keep Organized!!!</a:t>
            </a:r>
          </a:p>
        </p:txBody>
      </p:sp>
      <p:pic>
        <p:nvPicPr>
          <p:cNvPr id="1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2425" y="914400"/>
            <a:ext cx="8434388" cy="5270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Overall Tip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Overall Tips</a:t>
            </a:r>
          </a:p>
        </p:txBody>
      </p:sp>
      <p:sp>
        <p:nvSpPr>
          <p:cNvPr id="144" name="Review Immediately: We’ll be building upon these concepts quickly. The firmer your grasp now, the better off you’ll be.…"/>
          <p:cNvSpPr/>
          <p:nvPr/>
        </p:nvSpPr>
        <p:spPr>
          <a:xfrm>
            <a:off x="228599" y="990600"/>
            <a:ext cx="8805864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Review Immediately: </a:t>
            </a:r>
            <a:r>
              <a:rPr b="0" dirty="0"/>
              <a:t>We’ll be building upon these concepts quickly. The firmer your grasp now, the better off you’ll be.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 i="1"/>
            </a:pPr>
            <a:r>
              <a:rPr dirty="0"/>
              <a:t>Re-do</a:t>
            </a:r>
            <a:r>
              <a:rPr i="0" dirty="0"/>
              <a:t> the exercises in class: </a:t>
            </a:r>
            <a:r>
              <a:rPr b="0" i="0" dirty="0"/>
              <a:t>Don’t just re-read! Actually spend the time to re-do them from scratch on your own.</a:t>
            </a:r>
          </a:p>
          <a:p>
            <a:pPr marL="455612" indent="-225425">
              <a:defRPr sz="2400"/>
            </a:pPr>
            <a:endParaRPr b="0" i="0"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Get Help: </a:t>
            </a:r>
            <a:r>
              <a:rPr b="0" dirty="0"/>
              <a:t>Come to office hours. Ask conceptual questions. Ask specific questions. Just keep asking questions!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/>
            </a:pPr>
            <a:r>
              <a:rPr dirty="0"/>
              <a:t>Don’t be Afraid: </a:t>
            </a:r>
            <a:r>
              <a:rPr b="0" dirty="0"/>
              <a:t>You will get this. It will take time, but you </a:t>
            </a:r>
            <a:r>
              <a:rPr b="0" u="sng" dirty="0"/>
              <a:t>will</a:t>
            </a:r>
            <a:r>
              <a:rPr b="0" dirty="0"/>
              <a:t> get this. Just keep at it. Patience will pay off.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Warmup Activity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Warmup Activity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150" name="Code Dissection:…"/>
          <p:cNvSpPr/>
          <p:nvPr/>
        </p:nvSpPr>
        <p:spPr>
          <a:xfrm>
            <a:off x="304800" y="762000"/>
            <a:ext cx="8686800" cy="5630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rPr lang="en-US" dirty="0"/>
              <a:t> </a:t>
            </a:r>
            <a:r>
              <a:rPr dirty="0"/>
              <a:t>Download the file sent to you via slack. </a:t>
            </a:r>
            <a:endParaRPr lang="en-US"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Open it in Chrome and observe what happens.</a:t>
            </a:r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With a partner, try to explain how the code connects to the events that happen on the page.</a:t>
            </a:r>
          </a:p>
          <a:p>
            <a:pPr>
              <a:defRPr sz="2400"/>
            </a:pPr>
            <a:endParaRPr dirty="0"/>
          </a:p>
          <a:p>
            <a:pPr>
              <a:defRPr sz="2400" b="1" i="1"/>
            </a:pPr>
            <a:r>
              <a:rPr dirty="0"/>
              <a:t>p.s. </a:t>
            </a:r>
            <a:r>
              <a:rPr b="0" dirty="0"/>
              <a:t>We haven’t covered JavaScript before, but a big part of being a developer is learning on the fly!</a:t>
            </a:r>
          </a:p>
          <a:p>
            <a:pPr>
              <a:defRPr sz="2400"/>
            </a:pPr>
            <a:endParaRPr b="0" dirty="0"/>
          </a:p>
          <a:p>
            <a:pPr>
              <a:defRPr sz="2400" b="1" i="1"/>
            </a:pPr>
            <a:r>
              <a:rPr dirty="0"/>
              <a:t>MAJOR p.s. </a:t>
            </a:r>
            <a:r>
              <a:rPr b="0" dirty="0"/>
              <a:t>When downloading any code going forward, be sure to hit “Download”. If you copy and paste directly from Slack, your code will not work!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hat is JavaScript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What is JavaScript?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JavaScript Definition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JavaScript Definitions</a:t>
            </a:r>
          </a:p>
        </p:txBody>
      </p:sp>
      <p:sp>
        <p:nvSpPr>
          <p:cNvPr id="155" name="JavaScript is the third of the three fundamental programming languages of the modern web (along with HTML, CSS).…"/>
          <p:cNvSpPr/>
          <p:nvPr/>
        </p:nvSpPr>
        <p:spPr>
          <a:xfrm>
            <a:off x="331787" y="838200"/>
            <a:ext cx="8734426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JavaScript</a:t>
            </a:r>
            <a:r>
              <a:rPr b="0" dirty="0"/>
              <a:t> is the third of the three fundamental programming languages of the modern web (along with HTML, CSS).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b="1" dirty="0"/>
              <a:t>JavaScript</a:t>
            </a:r>
            <a:r>
              <a:rPr dirty="0"/>
              <a:t> allows developers to create </a:t>
            </a:r>
            <a:r>
              <a:rPr b="1" dirty="0"/>
              <a:t>dynamic </a:t>
            </a:r>
            <a:r>
              <a:rPr dirty="0"/>
              <a:t>web applications capable of taking in user inputs, changing what’s displayed to users, animating elements, and much more.</a:t>
            </a:r>
          </a:p>
        </p:txBody>
      </p:sp>
      <p:pic>
        <p:nvPicPr>
          <p:cNvPr id="15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3800475"/>
            <a:ext cx="2098675" cy="20986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Variable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Variables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Basic Variabl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</a:t>
            </a:r>
          </a:p>
        </p:txBody>
      </p:sp>
      <p:sp>
        <p:nvSpPr>
          <p:cNvPr id="161" name="Variables are the nouns of programming.…"/>
          <p:cNvSpPr/>
          <p:nvPr/>
        </p:nvSpPr>
        <p:spPr>
          <a:xfrm>
            <a:off x="450850" y="1066800"/>
            <a:ext cx="8583613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Variables are the </a:t>
            </a:r>
            <a:r>
              <a:rPr u="sng" dirty="0"/>
              <a:t>nouns</a:t>
            </a:r>
            <a:r>
              <a:rPr dirty="0"/>
              <a:t> of programming.</a:t>
            </a:r>
          </a:p>
          <a:p>
            <a:pPr marL="455612" indent="-225425">
              <a:defRPr sz="24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They are “things” (Numbers, Strings, Booleans, etc.).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They are composed of </a:t>
            </a:r>
            <a:r>
              <a:rPr u="sng" dirty="0"/>
              <a:t>variable names</a:t>
            </a:r>
            <a:r>
              <a:rPr dirty="0"/>
              <a:t> and </a:t>
            </a:r>
            <a:r>
              <a:rPr u="sng" dirty="0"/>
              <a:t>values</a:t>
            </a:r>
            <a:r>
              <a:rPr dirty="0"/>
              <a:t>.</a:t>
            </a:r>
          </a:p>
        </p:txBody>
      </p:sp>
      <p:pic>
        <p:nvPicPr>
          <p:cNvPr id="16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712" y="3527425"/>
            <a:ext cx="6902451" cy="1827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INSTRUCTOR DEMO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INSTRUCTOR DEMO!</a:t>
            </a:r>
          </a:p>
        </p:txBody>
      </p:sp>
      <p:grpSp>
        <p:nvGrpSpPr>
          <p:cNvPr id="167" name="Group"/>
          <p:cNvGrpSpPr/>
          <p:nvPr/>
        </p:nvGrpSpPr>
        <p:grpSpPr>
          <a:xfrm>
            <a:off x="304800" y="2590800"/>
            <a:ext cx="8534400" cy="1524000"/>
            <a:chOff x="0" y="0"/>
            <a:chExt cx="8534400" cy="1524000"/>
          </a:xfrm>
        </p:grpSpPr>
        <p:sp>
          <p:nvSpPr>
            <p:cNvPr id="165" name="Rectangle"/>
            <p:cNvSpPr/>
            <p:nvPr/>
          </p:nvSpPr>
          <p:spPr>
            <a:xfrm>
              <a:off x="0" y="0"/>
              <a:ext cx="8534400" cy="1524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/>
              </a:pPr>
              <a:endParaRPr/>
            </a:p>
          </p:txBody>
        </p:sp>
        <p:sp>
          <p:nvSpPr>
            <p:cNvPr id="166" name="Variable Assignment"/>
            <p:cNvSpPr/>
            <p:nvPr/>
          </p:nvSpPr>
          <p:spPr>
            <a:xfrm>
              <a:off x="0" y="291314"/>
              <a:ext cx="8534400" cy="9413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>
                <a:defRPr sz="6000" b="1" i="1"/>
              </a:lvl1pPr>
            </a:lstStyle>
            <a:p>
              <a:r>
                <a:t>Variable Assignment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172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170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171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(BasicVariablesDemo | 02-BasicVariablesDemo)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dmin Item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75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6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7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78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79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0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1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  <p:sp>
        <p:nvSpPr>
          <p:cNvPr id="182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83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4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185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186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187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188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189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92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3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4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95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96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7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8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99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0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201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202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203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204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205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  <p:sp>
        <p:nvSpPr>
          <p:cNvPr id="206" name="Be sure to notice the quotes (“”),…"/>
          <p:cNvSpPr/>
          <p:nvPr/>
        </p:nvSpPr>
        <p:spPr>
          <a:xfrm>
            <a:off x="4632438" y="5075237"/>
            <a:ext cx="4308249" cy="61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 algn="ctr"/>
            <a:r>
              <a:t>Be sure to notice the quotes (“”), </a:t>
            </a:r>
          </a:p>
          <a:p>
            <a:pPr algn="ctr"/>
            <a:r>
              <a:t>which convey that Snow White is a </a:t>
            </a:r>
            <a:r>
              <a:rPr u="sng"/>
              <a:t>string</a:t>
            </a:r>
            <a:r>
              <a:t>.</a:t>
            </a:r>
          </a:p>
        </p:txBody>
      </p:sp>
      <p:sp>
        <p:nvSpPr>
          <p:cNvPr id="207" name="Line"/>
          <p:cNvSpPr/>
          <p:nvPr/>
        </p:nvSpPr>
        <p:spPr>
          <a:xfrm flipV="1">
            <a:off x="76962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8" name="Line"/>
          <p:cNvSpPr/>
          <p:nvPr/>
        </p:nvSpPr>
        <p:spPr>
          <a:xfrm flipV="1">
            <a:off x="55626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9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13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instructions in the file sent to you, fill in the missing JavaScript code to create variables.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When you are done, open the file in Chrome and check the output.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successfully completed the activity, you should see a series of pop-up windows with text inside.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Finally, look at the rest of the code and try to figure out why the text displayed the way it did.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Logs, Prints, Aler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Logs, Prints, Alerts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20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18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19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(ConsoleDemoInstructor.html | 04-ConsoleLogDemo)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onsole.log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Console.log</a:t>
            </a:r>
          </a:p>
        </p:txBody>
      </p:sp>
      <p:sp>
        <p:nvSpPr>
          <p:cNvPr id="223" name="console.log is a quick expression used to print content to the debugger.…"/>
          <p:cNvSpPr/>
          <p:nvPr/>
        </p:nvSpPr>
        <p:spPr>
          <a:xfrm>
            <a:off x="23812" y="990600"/>
            <a:ext cx="9042401" cy="1445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200"/>
            </a:pPr>
            <a:r>
              <a:rPr dirty="0"/>
              <a:t>console.log is a quick expression used to </a:t>
            </a:r>
            <a:r>
              <a:rPr u="sng" dirty="0"/>
              <a:t>print content</a:t>
            </a:r>
            <a:r>
              <a:rPr dirty="0"/>
              <a:t> to the debugger. </a:t>
            </a:r>
          </a:p>
          <a:p>
            <a:pPr marL="455612" indent="-225425">
              <a:defRPr sz="22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It is a </a:t>
            </a:r>
            <a:r>
              <a:rPr u="sng" dirty="0"/>
              <a:t>very useful tool </a:t>
            </a:r>
            <a:r>
              <a:rPr dirty="0"/>
              <a:t>to use during development and debugging. </a:t>
            </a:r>
          </a:p>
        </p:txBody>
      </p:sp>
      <p:pic>
        <p:nvPicPr>
          <p:cNvPr id="22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9725" y="2971800"/>
            <a:ext cx="8412163" cy="251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27" name="Hey Class!…"/>
          <p:cNvSpPr/>
          <p:nvPr/>
        </p:nvSpPr>
        <p:spPr>
          <a:xfrm>
            <a:off x="228600" y="838200"/>
            <a:ext cx="8583613" cy="1306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4800" b="1"/>
            </a:pPr>
            <a:r>
              <a:t>Hey Class!</a:t>
            </a:r>
          </a:p>
          <a:p>
            <a:pPr indent="228600">
              <a:defRPr sz="3600" i="1"/>
            </a:pPr>
            <a:r>
              <a:t>How do you comfort a JavaScript bug?</a:t>
            </a:r>
          </a:p>
        </p:txBody>
      </p:sp>
      <p:pic>
        <p:nvPicPr>
          <p:cNvPr id="2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8603" y="2806083"/>
            <a:ext cx="4191000" cy="2444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31" name="Hey Class!…"/>
          <p:cNvSpPr/>
          <p:nvPr/>
        </p:nvSpPr>
        <p:spPr>
          <a:xfrm>
            <a:off x="228600" y="762000"/>
            <a:ext cx="8583613" cy="1306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4800" b="1"/>
            </a:pPr>
            <a:r>
              <a:t>Hey Class!</a:t>
            </a:r>
          </a:p>
          <a:p>
            <a:pPr indent="228600">
              <a:defRPr sz="3600" i="1"/>
            </a:pPr>
            <a:r>
              <a:t>How do you comfort a JavaScript bug?</a:t>
            </a:r>
          </a:p>
        </p:txBody>
      </p:sp>
      <p:sp>
        <p:nvSpPr>
          <p:cNvPr id="232" name="You “console” it."/>
          <p:cNvSpPr/>
          <p:nvPr/>
        </p:nvSpPr>
        <p:spPr>
          <a:xfrm>
            <a:off x="152400" y="5029200"/>
            <a:ext cx="8583613" cy="1076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7000" b="1"/>
            </a:pPr>
            <a:r>
              <a:t>You “</a:t>
            </a:r>
            <a:r>
              <a:rPr u="sng"/>
              <a:t>console</a:t>
            </a:r>
            <a:r>
              <a:t>” it.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FACFDF-B16D-46FB-8006-300B4048E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511" y="2286897"/>
            <a:ext cx="2776814" cy="27768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36" name="Don’t worry!…"/>
          <p:cNvSpPr/>
          <p:nvPr/>
        </p:nvSpPr>
        <p:spPr>
          <a:xfrm>
            <a:off x="201612" y="1981199"/>
            <a:ext cx="8583613" cy="22086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 algn="ctr">
              <a:defRPr sz="3600" b="1"/>
            </a:pPr>
            <a:r>
              <a:t>Don’t worry!</a:t>
            </a:r>
          </a:p>
          <a:p>
            <a:pPr indent="228600" algn="ctr">
              <a:defRPr sz="3600"/>
            </a:pPr>
            <a:endParaRPr/>
          </a:p>
          <a:p>
            <a:pPr indent="228600" algn="ctr">
              <a:defRPr sz="3600" i="1"/>
            </a:pPr>
            <a:r>
              <a:t>It was a </a:t>
            </a:r>
            <a:r>
              <a:rPr b="1" u="sng"/>
              <a:t>hilarious</a:t>
            </a:r>
            <a:r>
              <a:t> joke… that will make sense in a few weeks.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40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file sent to you as a guide, modify the code so that is uses console.log instead of alerts to display messages.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open the file in the browser and open up chrome Developer tools -&gt; Console to confirm the changes worked.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discuss the different between using console.log and alert.</a:t>
            </a:r>
          </a:p>
        </p:txBody>
      </p:sp>
      <p:pic>
        <p:nvPicPr>
          <p:cNvPr id="2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5650" y="4752975"/>
            <a:ext cx="3862388" cy="15144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Homework #2 – Questions?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Homework #2 – Questions?</a:t>
            </a:r>
          </a:p>
        </p:txBody>
      </p:sp>
      <p:sp>
        <p:nvSpPr>
          <p:cNvPr id="112" name="Two parts to the assignment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/>
            </a:pPr>
            <a:r>
              <a:rPr dirty="0"/>
              <a:t>Two parts to the assignment 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Take existing Portfolio and apply Media Queries and Viewport to make mobile responsive.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Use Bootstrap CSS to recreate the portfolio you built in HW1. Your Bootstrap solution should minimize use of media queries.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INSTRUCTOR DEMO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INSTRUCTOR DEMO!</a:t>
            </a:r>
          </a:p>
        </p:txBody>
      </p:sp>
      <p:grpSp>
        <p:nvGrpSpPr>
          <p:cNvPr id="246" name="Group"/>
          <p:cNvGrpSpPr/>
          <p:nvPr/>
        </p:nvGrpSpPr>
        <p:grpSpPr>
          <a:xfrm>
            <a:off x="304800" y="2590800"/>
            <a:ext cx="8534400" cy="1524000"/>
            <a:chOff x="0" y="0"/>
            <a:chExt cx="8534400" cy="1524000"/>
          </a:xfrm>
        </p:grpSpPr>
        <p:sp>
          <p:nvSpPr>
            <p:cNvPr id="244" name="Rectangle"/>
            <p:cNvSpPr/>
            <p:nvPr/>
          </p:nvSpPr>
          <p:spPr>
            <a:xfrm>
              <a:off x="0" y="0"/>
              <a:ext cx="8534400" cy="1524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4800"/>
              </a:pPr>
              <a:endParaRPr/>
            </a:p>
          </p:txBody>
        </p:sp>
        <p:sp>
          <p:nvSpPr>
            <p:cNvPr id="245" name="Alerts, Prompts, Confirms"/>
            <p:cNvSpPr/>
            <p:nvPr/>
          </p:nvSpPr>
          <p:spPr>
            <a:xfrm>
              <a:off x="0" y="377721"/>
              <a:ext cx="8534400" cy="7685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>
                <a:defRPr sz="4800" b="1" i="1"/>
              </a:lvl1pPr>
            </a:lstStyle>
            <a:p>
              <a:r>
                <a:t>Alerts, Prompts, Confirms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5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4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5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(PromptDemo.html | 06-PromptDemo)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6887" y="4267200"/>
            <a:ext cx="3413126" cy="1704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2819400"/>
            <a:ext cx="3414713" cy="1431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1487" y="1600200"/>
            <a:ext cx="3414713" cy="1189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.png" descr="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7" y="3867150"/>
            <a:ext cx="5283201" cy="1635125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Alerts, Prompts, Confirm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Alerts, Prompts, Confirms</a:t>
            </a:r>
          </a:p>
        </p:txBody>
      </p:sp>
      <p:sp>
        <p:nvSpPr>
          <p:cNvPr id="258" name="Alerts, Confirms, and Prompts will create a popup box in the browser when run.…"/>
          <p:cNvSpPr/>
          <p:nvPr/>
        </p:nvSpPr>
        <p:spPr>
          <a:xfrm>
            <a:off x="217487" y="990600"/>
            <a:ext cx="5080001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Alerts, Confirms, and Prompts will create a </a:t>
            </a:r>
            <a:r>
              <a:rPr u="sng" dirty="0"/>
              <a:t>popup box</a:t>
            </a:r>
            <a:r>
              <a:rPr dirty="0"/>
              <a:t> in the browser when run. </a:t>
            </a:r>
          </a:p>
          <a:p>
            <a:pPr marL="573087" indent="-342900">
              <a:buFont typeface="Arial" charset="0"/>
              <a:buChar char="•"/>
              <a:defRPr sz="20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These are also useful for development and debugging.</a:t>
            </a:r>
          </a:p>
        </p:txBody>
      </p:sp>
      <p:sp>
        <p:nvSpPr>
          <p:cNvPr id="259" name="Line"/>
          <p:cNvSpPr/>
          <p:nvPr/>
        </p:nvSpPr>
        <p:spPr>
          <a:xfrm flipV="1">
            <a:off x="2757487" y="2436812"/>
            <a:ext cx="3033714" cy="1633538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Line"/>
          <p:cNvSpPr/>
          <p:nvPr/>
        </p:nvSpPr>
        <p:spPr>
          <a:xfrm flipV="1">
            <a:off x="4556125" y="3865562"/>
            <a:ext cx="1233488" cy="727076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1" name="Line"/>
          <p:cNvSpPr/>
          <p:nvPr/>
        </p:nvSpPr>
        <p:spPr>
          <a:xfrm flipV="1">
            <a:off x="4556125" y="5029199"/>
            <a:ext cx="1158875" cy="280989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4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65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r>
              <a:rPr dirty="0"/>
              <a:t>Write JavaScript code that does the following: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confirm, ask the user: “Do you like _____?” and store their response in a variable.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prompt, ask the user: “What kind of _____? do you like?” and store their response in a variable.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Alert both variables to the screen.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Document Write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Document Write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875" y="2790825"/>
            <a:ext cx="6561138" cy="3533775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Writing to HTML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Writing to HTML</a:t>
            </a:r>
          </a:p>
        </p:txBody>
      </p:sp>
      <p:sp>
        <p:nvSpPr>
          <p:cNvPr id="271" name="We can also use JavaScript to directly write to the HTML page itself using document.write( ).…"/>
          <p:cNvSpPr/>
          <p:nvPr/>
        </p:nvSpPr>
        <p:spPr>
          <a:xfrm>
            <a:off x="142875" y="636587"/>
            <a:ext cx="8774113" cy="19067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We can also use JavaScript to directly write to the HTML page itself using </a:t>
            </a:r>
            <a:r>
              <a:rPr b="1" dirty="0"/>
              <a:t>document.write( ).</a:t>
            </a:r>
          </a:p>
          <a:p>
            <a:pPr>
              <a:defRPr sz="2000"/>
            </a:pPr>
            <a:endParaRPr b="1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Later we will go over </a:t>
            </a:r>
            <a:r>
              <a:rPr i="1" dirty="0"/>
              <a:t>much</a:t>
            </a:r>
            <a:r>
              <a:rPr dirty="0"/>
              <a:t> more advanced approaches for writing HTML using JavaScript and jQuery.</a:t>
            </a:r>
          </a:p>
        </p:txBody>
      </p:sp>
      <p:sp>
        <p:nvSpPr>
          <p:cNvPr id="272" name="Test.html…"/>
          <p:cNvSpPr/>
          <p:nvPr/>
        </p:nvSpPr>
        <p:spPr>
          <a:xfrm>
            <a:off x="6477000" y="5359400"/>
            <a:ext cx="1671638" cy="66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2000" b="1"/>
            </a:pPr>
            <a:r>
              <a:t>Test.html </a:t>
            </a:r>
          </a:p>
          <a:p>
            <a:pPr indent="228600">
              <a:defRPr sz="2000" b="1"/>
            </a:pPr>
            <a:r>
              <a:t>(sublime)</a:t>
            </a:r>
          </a:p>
        </p:txBody>
      </p:sp>
      <p:pic>
        <p:nvPicPr>
          <p:cNvPr id="273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0" y="3429000"/>
            <a:ext cx="4105275" cy="7127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74" name="Test.html (chrome)"/>
          <p:cNvSpPr/>
          <p:nvPr/>
        </p:nvSpPr>
        <p:spPr>
          <a:xfrm>
            <a:off x="6477000" y="3024187"/>
            <a:ext cx="3124200" cy="37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indent="228600">
              <a:defRPr sz="2000" b="1"/>
            </a:lvl1pPr>
          </a:lstStyle>
          <a:p>
            <a:r>
              <a:t>Test.html (chrome)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If/Else Statemen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If/Else Statements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8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7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8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(conditionaldemo.html | 08-ConditionalDemo)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If/Else Statement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If/Else Statements</a:t>
            </a:r>
          </a:p>
        </p:txBody>
      </p:sp>
      <p:sp>
        <p:nvSpPr>
          <p:cNvPr id="284" name="If/Else statements are critical.…"/>
          <p:cNvSpPr/>
          <p:nvPr/>
        </p:nvSpPr>
        <p:spPr>
          <a:xfrm>
            <a:off x="152400" y="838200"/>
            <a:ext cx="8764588" cy="1858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If/Else statements are </a:t>
            </a:r>
            <a:r>
              <a:rPr u="sng"/>
              <a:t>critical</a:t>
            </a:r>
            <a:r>
              <a:t>.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Each statement is composed of an </a:t>
            </a:r>
            <a:r>
              <a:rPr u="sng"/>
              <a:t>if, else-if, or else</a:t>
            </a:r>
            <a:r>
              <a:t> (keyword), a </a:t>
            </a:r>
            <a:r>
              <a:rPr u="sng"/>
              <a:t>condition</a:t>
            </a:r>
            <a:r>
              <a:t>, and the resulting code in { } </a:t>
            </a:r>
            <a:r>
              <a:rPr u="sng"/>
              <a:t>curly brackets.</a:t>
            </a:r>
          </a:p>
        </p:txBody>
      </p:sp>
      <p:pic>
        <p:nvPicPr>
          <p:cNvPr id="28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137" y="3124200"/>
            <a:ext cx="8647113" cy="2506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8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89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Create a website (from scratch) that asks users if they eat steak.</a:t>
            </a:r>
          </a:p>
          <a:p>
            <a:pPr marL="342900" indent="-342900">
              <a:buFont typeface="Arial" charset="0"/>
              <a:buChar char="•"/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“yes”, write the following to the page: “Here’s a Steak Sandwich!”.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“no”, write the following to the page: “Here’s a Tofu Stir-Fry!”.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Bonus</a:t>
            </a:r>
            <a:r>
              <a:rPr b="0" dirty="0"/>
              <a:t>: Ask what the user’s birth year is. If they are under 21, alert the following: “No Sake for you!” </a:t>
            </a:r>
          </a:p>
          <a:p>
            <a:pPr>
              <a:defRPr sz="2200"/>
            </a:pPr>
            <a:endParaRPr b="0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Hint: </a:t>
            </a:r>
            <a:r>
              <a:rPr b="0" dirty="0"/>
              <a:t>You will need to use document.write( ) from the last activity.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oday’s Class!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93" name="Code Dissection:…"/>
          <p:cNvSpPr/>
          <p:nvPr/>
        </p:nvSpPr>
        <p:spPr>
          <a:xfrm>
            <a:off x="304800" y="914400"/>
            <a:ext cx="8686800" cy="353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Open the file sent to you in Sublime.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With a partner, go through and predict what the result of each “conditional” statement will be (i.e. will the “if” or the “else” be triggered).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Then run the program to check if you are right. Note any that you got wrong and ask about it in class.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rray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ectangle"/>
          <p:cNvSpPr/>
          <p:nvPr/>
        </p:nvSpPr>
        <p:spPr>
          <a:xfrm>
            <a:off x="279400" y="23622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8" name="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</a:t>
            </a:r>
          </a:p>
        </p:txBody>
      </p:sp>
      <p:sp>
        <p:nvSpPr>
          <p:cNvPr id="299" name="Rectangle"/>
          <p:cNvSpPr/>
          <p:nvPr/>
        </p:nvSpPr>
        <p:spPr>
          <a:xfrm>
            <a:off x="53498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0" name="Rectangle"/>
          <p:cNvSpPr/>
          <p:nvPr/>
        </p:nvSpPr>
        <p:spPr>
          <a:xfrm>
            <a:off x="259873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1" name="Rectangle"/>
          <p:cNvSpPr/>
          <p:nvPr/>
        </p:nvSpPr>
        <p:spPr>
          <a:xfrm>
            <a:off x="4686300" y="25908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2" name="Rectangle"/>
          <p:cNvSpPr/>
          <p:nvPr/>
        </p:nvSpPr>
        <p:spPr>
          <a:xfrm>
            <a:off x="6775450" y="25654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3" name="Index 0"/>
          <p:cNvSpPr/>
          <p:nvPr/>
        </p:nvSpPr>
        <p:spPr>
          <a:xfrm>
            <a:off x="960437" y="44958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04" name="Index 1"/>
          <p:cNvSpPr/>
          <p:nvPr/>
        </p:nvSpPr>
        <p:spPr>
          <a:xfrm>
            <a:off x="302260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05" name="Index 2"/>
          <p:cNvSpPr/>
          <p:nvPr/>
        </p:nvSpPr>
        <p:spPr>
          <a:xfrm>
            <a:off x="50228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06" name="Index 3"/>
          <p:cNvSpPr/>
          <p:nvPr/>
        </p:nvSpPr>
        <p:spPr>
          <a:xfrm>
            <a:off x="72326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07" name="Array Name:  zooAnimals"/>
          <p:cNvSpPr/>
          <p:nvPr/>
        </p:nvSpPr>
        <p:spPr>
          <a:xfrm>
            <a:off x="293687" y="18335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08" name="Zebra"/>
          <p:cNvSpPr/>
          <p:nvPr/>
        </p:nvSpPr>
        <p:spPr>
          <a:xfrm>
            <a:off x="998537" y="31305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09" name="Giraffe"/>
          <p:cNvSpPr/>
          <p:nvPr/>
        </p:nvSpPr>
        <p:spPr>
          <a:xfrm>
            <a:off x="5232400" y="31305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10" name="Rhino"/>
          <p:cNvSpPr/>
          <p:nvPr/>
        </p:nvSpPr>
        <p:spPr>
          <a:xfrm>
            <a:off x="3100387" y="31305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11" name="Owl"/>
          <p:cNvSpPr/>
          <p:nvPr/>
        </p:nvSpPr>
        <p:spPr>
          <a:xfrm>
            <a:off x="7299325" y="31305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Rectangle"/>
          <p:cNvSpPr/>
          <p:nvPr/>
        </p:nvSpPr>
        <p:spPr>
          <a:xfrm>
            <a:off x="279400" y="14478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4" name="The Zoo Pen… Coded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Pen… Coded</a:t>
            </a:r>
          </a:p>
        </p:txBody>
      </p:sp>
      <p:sp>
        <p:nvSpPr>
          <p:cNvPr id="315" name="Rectangle"/>
          <p:cNvSpPr/>
          <p:nvPr/>
        </p:nvSpPr>
        <p:spPr>
          <a:xfrm>
            <a:off x="53498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6" name="Rectangle"/>
          <p:cNvSpPr/>
          <p:nvPr/>
        </p:nvSpPr>
        <p:spPr>
          <a:xfrm>
            <a:off x="259873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7" name="Rectangle"/>
          <p:cNvSpPr/>
          <p:nvPr/>
        </p:nvSpPr>
        <p:spPr>
          <a:xfrm>
            <a:off x="4686300" y="16764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8" name="Rectangle"/>
          <p:cNvSpPr/>
          <p:nvPr/>
        </p:nvSpPr>
        <p:spPr>
          <a:xfrm>
            <a:off x="6775450" y="1651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9" name="Index 0"/>
          <p:cNvSpPr/>
          <p:nvPr/>
        </p:nvSpPr>
        <p:spPr>
          <a:xfrm>
            <a:off x="960437" y="35814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20" name="Index 1"/>
          <p:cNvSpPr/>
          <p:nvPr/>
        </p:nvSpPr>
        <p:spPr>
          <a:xfrm>
            <a:off x="302260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21" name="Index 2"/>
          <p:cNvSpPr/>
          <p:nvPr/>
        </p:nvSpPr>
        <p:spPr>
          <a:xfrm>
            <a:off x="50228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22" name="Index 3"/>
          <p:cNvSpPr/>
          <p:nvPr/>
        </p:nvSpPr>
        <p:spPr>
          <a:xfrm>
            <a:off x="72326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23" name="Array Name:  zooAnimals"/>
          <p:cNvSpPr/>
          <p:nvPr/>
        </p:nvSpPr>
        <p:spPr>
          <a:xfrm>
            <a:off x="293687" y="9191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24" name="Zebra"/>
          <p:cNvSpPr/>
          <p:nvPr/>
        </p:nvSpPr>
        <p:spPr>
          <a:xfrm>
            <a:off x="998537" y="22161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25" name="Giraffe"/>
          <p:cNvSpPr/>
          <p:nvPr/>
        </p:nvSpPr>
        <p:spPr>
          <a:xfrm>
            <a:off x="5232400" y="22161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26" name="Rhino"/>
          <p:cNvSpPr/>
          <p:nvPr/>
        </p:nvSpPr>
        <p:spPr>
          <a:xfrm>
            <a:off x="3100387" y="22161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27" name="Owl"/>
          <p:cNvSpPr/>
          <p:nvPr/>
        </p:nvSpPr>
        <p:spPr>
          <a:xfrm>
            <a:off x="7299325" y="22161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sp>
        <p:nvSpPr>
          <p:cNvPr id="328" name="Coded in JavaScript using an Array"/>
          <p:cNvSpPr/>
          <p:nvPr/>
        </p:nvSpPr>
        <p:spPr>
          <a:xfrm>
            <a:off x="330200" y="4741862"/>
            <a:ext cx="395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Coded in JavaScript using an </a:t>
            </a:r>
            <a:r>
              <a:rPr u="sng"/>
              <a:t>Array</a:t>
            </a:r>
          </a:p>
        </p:txBody>
      </p:sp>
      <p:pic>
        <p:nvPicPr>
          <p:cNvPr id="3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125" y="5235575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Basic Array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</a:t>
            </a:r>
          </a:p>
        </p:txBody>
      </p:sp>
      <p:sp>
        <p:nvSpPr>
          <p:cNvPr id="337" name="Arrays a type of variable that are collections.…"/>
          <p:cNvSpPr/>
          <p:nvPr/>
        </p:nvSpPr>
        <p:spPr>
          <a:xfrm>
            <a:off x="450850" y="866775"/>
            <a:ext cx="8583613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Arrays a type of variable that are </a:t>
            </a:r>
            <a:r>
              <a:rPr u="sng" dirty="0"/>
              <a:t>collections</a:t>
            </a:r>
            <a:r>
              <a:rPr dirty="0"/>
              <a:t>. 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These collections can be made up of </a:t>
            </a:r>
            <a:r>
              <a:rPr u="sng" dirty="0"/>
              <a:t>strings</a:t>
            </a:r>
            <a:r>
              <a:rPr dirty="0"/>
              <a:t>, </a:t>
            </a:r>
            <a:r>
              <a:rPr u="sng" dirty="0"/>
              <a:t>numbers</a:t>
            </a:r>
            <a:r>
              <a:rPr dirty="0"/>
              <a:t>, </a:t>
            </a:r>
            <a:r>
              <a:rPr u="sng" dirty="0"/>
              <a:t>Booleans</a:t>
            </a:r>
            <a:r>
              <a:rPr dirty="0"/>
              <a:t>, other </a:t>
            </a:r>
            <a:r>
              <a:rPr u="sng" dirty="0"/>
              <a:t>arrays</a:t>
            </a:r>
            <a:r>
              <a:rPr dirty="0"/>
              <a:t>, </a:t>
            </a:r>
            <a:r>
              <a:rPr u="sng" dirty="0"/>
              <a:t>objects</a:t>
            </a:r>
            <a:r>
              <a:rPr dirty="0"/>
              <a:t>, anything. 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Each </a:t>
            </a:r>
            <a:r>
              <a:rPr u="sng" dirty="0"/>
              <a:t>element</a:t>
            </a:r>
            <a:r>
              <a:rPr dirty="0"/>
              <a:t> of the array is marked by an </a:t>
            </a:r>
            <a:r>
              <a:rPr u="sng" dirty="0"/>
              <a:t>index</a:t>
            </a:r>
            <a:r>
              <a:rPr dirty="0"/>
              <a:t>. Indexes always start with 0.</a:t>
            </a:r>
          </a:p>
          <a:p>
            <a:pPr marL="455612" indent="-225425">
              <a:defRPr sz="2400"/>
            </a:pPr>
            <a:endParaRPr dirty="0"/>
          </a:p>
        </p:txBody>
      </p:sp>
      <p:pic>
        <p:nvPicPr>
          <p:cNvPr id="33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462" y="3949700"/>
            <a:ext cx="8856663" cy="2063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Basic Arrays Indic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Indices</a:t>
            </a:r>
          </a:p>
        </p:txBody>
      </p:sp>
      <p:sp>
        <p:nvSpPr>
          <p:cNvPr id="346" name="To recover the value at any specific index you include the name of the array with a square bracket [ ] and inside the bracket is the element’s index.…"/>
          <p:cNvSpPr/>
          <p:nvPr/>
        </p:nvSpPr>
        <p:spPr>
          <a:xfrm>
            <a:off x="304800" y="761999"/>
            <a:ext cx="8610600" cy="2569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To recover the value at any specific index you include the </a:t>
            </a:r>
            <a:r>
              <a:rPr u="sng"/>
              <a:t>name of the array</a:t>
            </a:r>
            <a:r>
              <a:t> with a </a:t>
            </a:r>
            <a:r>
              <a:rPr u="sng"/>
              <a:t>square bracket [ ]</a:t>
            </a:r>
            <a:r>
              <a:t> and inside the bracket is the </a:t>
            </a:r>
            <a:r>
              <a:rPr u="sng"/>
              <a:t>element’s index</a:t>
            </a:r>
            <a:r>
              <a:t>. 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You can easily grab the number of elements in the array using the method </a:t>
            </a:r>
            <a:r>
              <a:rPr u="sng"/>
              <a:t>array.length</a:t>
            </a:r>
            <a:r>
              <a:t>. </a:t>
            </a:r>
          </a:p>
        </p:txBody>
      </p:sp>
      <p:pic>
        <p:nvPicPr>
          <p:cNvPr id="34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562" y="3432175"/>
            <a:ext cx="8855076" cy="23447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343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341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342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(ArraysDemo.html | 11-ArraysDemo)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1" name="Class Code Dissection: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Class Code Dissection: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take a few moments to look over the following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Above each console.log() write a comment “predicting” what you think the output will be.</a:t>
            </a:r>
          </a:p>
          <a:p>
            <a:pPr>
              <a:defRPr sz="24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hallenge Activity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Challenge Activity?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6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7" name="Code Creation (Challenge)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 (Challenge):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Create a website that accomplishes the following:</a:t>
            </a:r>
          </a:p>
          <a:p>
            <a:pPr>
              <a:defRPr sz="2400"/>
            </a:pPr>
            <a:endParaRPr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Create an array of your favorite bands.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prompt, ask the user’s favorite band.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one of your favorites, alert: “YEAH I LOVE THEM!”.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not, alert: “Nah. They’re pretty lame.”.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.indexOf()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.toLowerCase()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Objectiv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Objectives</a:t>
            </a:r>
          </a:p>
        </p:txBody>
      </p:sp>
      <p:sp>
        <p:nvSpPr>
          <p:cNvPr id="126" name="In today’s class we’ll be introducing:…"/>
          <p:cNvSpPr/>
          <p:nvPr/>
        </p:nvSpPr>
        <p:spPr>
          <a:xfrm>
            <a:off x="304800" y="762000"/>
            <a:ext cx="8740775" cy="621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89999" tIns="89999" rIns="89999" bIns="89999">
            <a:spAutoFit/>
          </a:bodyPr>
          <a:lstStyle/>
          <a:p>
            <a:pPr>
              <a:spcBef>
                <a:spcPts val="400"/>
              </a:spcBef>
              <a:defRPr sz="2200" b="1" u="sng"/>
            </a:pPr>
            <a:r>
              <a:rPr dirty="0"/>
              <a:t>In today’s class we’ll be introducing: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Definitions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Basics: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Variables 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Logging, Alerting, Prompting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Arrays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If/Else Statements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Array Assignments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The Concept of For-Loops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>
              <a:spcBef>
                <a:spcPts val="400"/>
              </a:spcBef>
              <a:defRPr sz="22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1" name="Code Dissection: Basic JS…"/>
          <p:cNvSpPr/>
          <p:nvPr/>
        </p:nvSpPr>
        <p:spPr>
          <a:xfrm>
            <a:off x="304800" y="7620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 Basic JS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Re-examine the file sent to you during yesterday’s class.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See if you can better understand how it works – after having gone through today’s class.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Prepare to share once the time is up.</a:t>
            </a:r>
          </a:p>
        </p:txBody>
      </p:sp>
      <p:sp>
        <p:nvSpPr>
          <p:cNvPr id="362" name="Activity: 14-JS Dissect |  Suggested Time: 3 min"/>
          <p:cNvSpPr/>
          <p:nvPr/>
        </p:nvSpPr>
        <p:spPr>
          <a:xfrm>
            <a:off x="3657600" y="125412"/>
            <a:ext cx="5334000" cy="36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rPr dirty="0"/>
              <a:t>Activity</a:t>
            </a:r>
            <a:r>
              <a:rPr b="0" i="1" dirty="0"/>
              <a:t>: </a:t>
            </a:r>
            <a:r>
              <a:rPr b="0" dirty="0"/>
              <a:t>14-JS Dissect </a:t>
            </a:r>
            <a:r>
              <a:rPr dirty="0"/>
              <a:t>|  Suggested Time: </a:t>
            </a:r>
            <a:r>
              <a:rPr lang="en-US" dirty="0"/>
              <a:t>7</a:t>
            </a:r>
            <a:r>
              <a:rPr b="0" dirty="0"/>
              <a:t>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5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6" name="Code Creation: Array Logging (If Needed)…"/>
          <p:cNvSpPr/>
          <p:nvPr/>
        </p:nvSpPr>
        <p:spPr>
          <a:xfrm>
            <a:off x="304800" y="7620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Logging (If Needed)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provided in the file to console.log each of the names in the “coolPeople” variable.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Hint</a:t>
            </a:r>
            <a:r>
              <a:rPr u="none" dirty="0"/>
              <a:t>: You should be repeating the same line 6 times.</a:t>
            </a:r>
            <a:endParaRPr lang="en-US" u="none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67" name="Activity: 15-CoolPeopleArray |  Suggested Time: 5 min"/>
          <p:cNvSpPr/>
          <p:nvPr/>
        </p:nvSpPr>
        <p:spPr>
          <a:xfrm>
            <a:off x="2895600" y="125412"/>
            <a:ext cx="6096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15-CoolPeopleArray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71" name="Code Creation: Array Setting…"/>
          <p:cNvSpPr/>
          <p:nvPr/>
        </p:nvSpPr>
        <p:spPr>
          <a:xfrm>
            <a:off x="304800" y="7620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Setting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in the file provided to convert each item in the array to lower case.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Make sure to only add in lines of code where instructed.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use the method .</a:t>
            </a:r>
            <a:r>
              <a:rPr dirty="0" err="1"/>
              <a:t>to</a:t>
            </a:r>
            <a:r>
              <a:rPr lang="en-US" dirty="0" err="1"/>
              <a:t>Lower</a:t>
            </a:r>
            <a:r>
              <a:rPr dirty="0" err="1"/>
              <a:t>Case</a:t>
            </a:r>
            <a:r>
              <a:rPr dirty="0"/>
              <a:t>(). Research if you don’t remember how to use it.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72" name="Activity: 16-ArraySetting |  Suggested Time: 7 min"/>
          <p:cNvSpPr/>
          <p:nvPr/>
        </p:nvSpPr>
        <p:spPr>
          <a:xfrm>
            <a:off x="2895600" y="125412"/>
            <a:ext cx="6096000" cy="36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rPr dirty="0"/>
              <a:t>Activity</a:t>
            </a:r>
            <a:r>
              <a:rPr b="0" i="1" dirty="0"/>
              <a:t>: </a:t>
            </a:r>
            <a:r>
              <a:rPr b="0" dirty="0"/>
              <a:t>16-ArraySetting </a:t>
            </a:r>
            <a:r>
              <a:rPr dirty="0"/>
              <a:t>|  Suggested Time: </a:t>
            </a:r>
            <a:r>
              <a:rPr lang="en-US" dirty="0"/>
              <a:t>5</a:t>
            </a:r>
            <a:r>
              <a:rPr b="0" dirty="0"/>
              <a:t>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For Loop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For Loops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ctangle"/>
          <p:cNvSpPr/>
          <p:nvPr/>
        </p:nvSpPr>
        <p:spPr>
          <a:xfrm>
            <a:off x="279400" y="15240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7" name="Back to 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</a:t>
            </a:r>
          </a:p>
        </p:txBody>
      </p:sp>
      <p:sp>
        <p:nvSpPr>
          <p:cNvPr id="378" name="Rectangle"/>
          <p:cNvSpPr/>
          <p:nvPr/>
        </p:nvSpPr>
        <p:spPr>
          <a:xfrm>
            <a:off x="53498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9" name="Rectangle"/>
          <p:cNvSpPr/>
          <p:nvPr/>
        </p:nvSpPr>
        <p:spPr>
          <a:xfrm>
            <a:off x="259873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0" name="Rectangle"/>
          <p:cNvSpPr/>
          <p:nvPr/>
        </p:nvSpPr>
        <p:spPr>
          <a:xfrm>
            <a:off x="4686300" y="17526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Rectangle"/>
          <p:cNvSpPr/>
          <p:nvPr/>
        </p:nvSpPr>
        <p:spPr>
          <a:xfrm>
            <a:off x="6775450" y="17272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2" name="Index 0"/>
          <p:cNvSpPr/>
          <p:nvPr/>
        </p:nvSpPr>
        <p:spPr>
          <a:xfrm>
            <a:off x="960437" y="36576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83" name="Index 1"/>
          <p:cNvSpPr/>
          <p:nvPr/>
        </p:nvSpPr>
        <p:spPr>
          <a:xfrm>
            <a:off x="302260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84" name="Index 2"/>
          <p:cNvSpPr/>
          <p:nvPr/>
        </p:nvSpPr>
        <p:spPr>
          <a:xfrm>
            <a:off x="50228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85" name="Index 3"/>
          <p:cNvSpPr/>
          <p:nvPr/>
        </p:nvSpPr>
        <p:spPr>
          <a:xfrm>
            <a:off x="72326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86" name="Array Name:  zooAnimals"/>
          <p:cNvSpPr/>
          <p:nvPr/>
        </p:nvSpPr>
        <p:spPr>
          <a:xfrm>
            <a:off x="293687" y="9953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87" name="Zebra"/>
          <p:cNvSpPr/>
          <p:nvPr/>
        </p:nvSpPr>
        <p:spPr>
          <a:xfrm>
            <a:off x="998537" y="22923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88" name="Giraffe"/>
          <p:cNvSpPr/>
          <p:nvPr/>
        </p:nvSpPr>
        <p:spPr>
          <a:xfrm>
            <a:off x="5232400" y="22923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89" name="Rhino"/>
          <p:cNvSpPr/>
          <p:nvPr/>
        </p:nvSpPr>
        <p:spPr>
          <a:xfrm>
            <a:off x="3100387" y="22923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90" name="Owl"/>
          <p:cNvSpPr/>
          <p:nvPr/>
        </p:nvSpPr>
        <p:spPr>
          <a:xfrm>
            <a:off x="7299325" y="22923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39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" y="4724400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537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4" name="Rectangle"/>
          <p:cNvSpPr/>
          <p:nvPr/>
        </p:nvSpPr>
        <p:spPr>
          <a:xfrm>
            <a:off x="279400" y="1366837"/>
            <a:ext cx="8521700" cy="1905001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Back to The Zoo Pen (Logging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 (Logging)</a:t>
            </a:r>
          </a:p>
        </p:txBody>
      </p:sp>
      <p:sp>
        <p:nvSpPr>
          <p:cNvPr id="396" name="Rectangle"/>
          <p:cNvSpPr/>
          <p:nvPr/>
        </p:nvSpPr>
        <p:spPr>
          <a:xfrm>
            <a:off x="53498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Rectangle"/>
          <p:cNvSpPr/>
          <p:nvPr/>
        </p:nvSpPr>
        <p:spPr>
          <a:xfrm>
            <a:off x="259873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8" name="Rectangle"/>
          <p:cNvSpPr/>
          <p:nvPr/>
        </p:nvSpPr>
        <p:spPr>
          <a:xfrm>
            <a:off x="4686300" y="1595437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Rectangle"/>
          <p:cNvSpPr/>
          <p:nvPr/>
        </p:nvSpPr>
        <p:spPr>
          <a:xfrm>
            <a:off x="6775450" y="1570037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Index 0"/>
          <p:cNvSpPr/>
          <p:nvPr/>
        </p:nvSpPr>
        <p:spPr>
          <a:xfrm>
            <a:off x="960437" y="3500437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401" name="Index 1"/>
          <p:cNvSpPr/>
          <p:nvPr/>
        </p:nvSpPr>
        <p:spPr>
          <a:xfrm>
            <a:off x="302260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402" name="Index 2"/>
          <p:cNvSpPr/>
          <p:nvPr/>
        </p:nvSpPr>
        <p:spPr>
          <a:xfrm>
            <a:off x="50228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403" name="Index 3"/>
          <p:cNvSpPr/>
          <p:nvPr/>
        </p:nvSpPr>
        <p:spPr>
          <a:xfrm>
            <a:off x="72326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404" name="Array Name:  zooAnimals"/>
          <p:cNvSpPr/>
          <p:nvPr/>
        </p:nvSpPr>
        <p:spPr>
          <a:xfrm>
            <a:off x="293687" y="838200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405" name="Zebra"/>
          <p:cNvSpPr/>
          <p:nvPr/>
        </p:nvSpPr>
        <p:spPr>
          <a:xfrm>
            <a:off x="998537" y="2135187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406" name="Giraffe"/>
          <p:cNvSpPr/>
          <p:nvPr/>
        </p:nvSpPr>
        <p:spPr>
          <a:xfrm>
            <a:off x="5232400" y="2135187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407" name="Rhino"/>
          <p:cNvSpPr/>
          <p:nvPr/>
        </p:nvSpPr>
        <p:spPr>
          <a:xfrm>
            <a:off x="3100387" y="2135187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408" name="Owl"/>
          <p:cNvSpPr/>
          <p:nvPr/>
        </p:nvSpPr>
        <p:spPr>
          <a:xfrm>
            <a:off x="7299325" y="2135187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409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4267200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0" name="Line"/>
          <p:cNvSpPr/>
          <p:nvPr/>
        </p:nvSpPr>
        <p:spPr>
          <a:xfrm>
            <a:off x="5924550" y="5334000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312" y="2051050"/>
            <a:ext cx="5805488" cy="1765300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Don’t Repeat Yourself (DRY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Don’t Repeat Yourself (DRY)</a:t>
            </a:r>
          </a:p>
        </p:txBody>
      </p:sp>
      <p:sp>
        <p:nvSpPr>
          <p:cNvPr id="417" name="Repeated Code!…"/>
          <p:cNvSpPr/>
          <p:nvPr/>
        </p:nvSpPr>
        <p:spPr>
          <a:xfrm>
            <a:off x="304800" y="4737300"/>
            <a:ext cx="8534400" cy="1496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6000" b="1" i="1"/>
            </a:pPr>
            <a:r>
              <a:t>Repeated Code! </a:t>
            </a:r>
          </a:p>
          <a:p>
            <a:pPr algn="ctr">
              <a:defRPr sz="3800" i="1"/>
            </a:pPr>
            <a:r>
              <a:t>Let’s be more efficient</a:t>
            </a:r>
          </a:p>
        </p:txBody>
      </p:sp>
      <p:pic>
        <p:nvPicPr>
          <p:cNvPr id="418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1946275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Line"/>
          <p:cNvSpPr/>
          <p:nvPr/>
        </p:nvSpPr>
        <p:spPr>
          <a:xfrm>
            <a:off x="5924550" y="3013075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423" name="Code Creation: For Loop Dissection…"/>
          <p:cNvSpPr/>
          <p:nvPr/>
        </p:nvSpPr>
        <p:spPr>
          <a:xfrm>
            <a:off x="304800" y="762000"/>
            <a:ext cx="8686800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 Loop Dissection</a:t>
            </a:r>
          </a:p>
          <a:p>
            <a:pPr marL="457200" indent="-457200">
              <a:buFont typeface="+mj-lt"/>
              <a:buAutoNum type="arabicPeriod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spend a few moments trying to dissect the code sent to you.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Try to explain to one another what is happening with each line of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Feel free to do research if you are stumped. As a hint, look into the phrase: “For-Loop”.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when time is up.</a:t>
            </a:r>
          </a:p>
        </p:txBody>
      </p:sp>
      <p:sp>
        <p:nvSpPr>
          <p:cNvPr id="424" name="Activity: 17-MyFirstLoop |  Suggested Time: 5 min"/>
          <p:cNvSpPr/>
          <p:nvPr/>
        </p:nvSpPr>
        <p:spPr>
          <a:xfrm>
            <a:off x="3200400" y="125412"/>
            <a:ext cx="57912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17-MyFirstLoop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For loops are critical in programming.…"/>
          <p:cNvSpPr/>
          <p:nvPr/>
        </p:nvSpPr>
        <p:spPr>
          <a:xfrm>
            <a:off x="76200" y="817562"/>
            <a:ext cx="8840788" cy="2414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For loops are </a:t>
            </a:r>
            <a:r>
              <a:rPr u="sng" dirty="0"/>
              <a:t>critical</a:t>
            </a:r>
            <a:r>
              <a:rPr dirty="0"/>
              <a:t> in programming. 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We use for loops to run </a:t>
            </a:r>
            <a:r>
              <a:rPr u="sng" dirty="0"/>
              <a:t>repeated blocks of code</a:t>
            </a:r>
            <a:r>
              <a:rPr dirty="0"/>
              <a:t> over a set period.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Each for loop is composed of a: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Variable declaration or counter (iterator)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A loop condition</a:t>
            </a:r>
            <a:endParaRPr dirty="0"/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dirty="0"/>
              <a:t>An iteration (addition)</a:t>
            </a:r>
          </a:p>
        </p:txBody>
      </p:sp>
      <p:sp>
        <p:nvSpPr>
          <p:cNvPr id="427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pic>
        <p:nvPicPr>
          <p:cNvPr id="4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3810000"/>
            <a:ext cx="8799513" cy="2284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1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2" name="Iterator.      Condition.     Increment."/>
          <p:cNvSpPr/>
          <p:nvPr/>
        </p:nvSpPr>
        <p:spPr>
          <a:xfrm>
            <a:off x="304800" y="5267791"/>
            <a:ext cx="85344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Iterator.      Condition.     Increment.</a:t>
            </a:r>
          </a:p>
        </p:txBody>
      </p:sp>
      <p:sp>
        <p:nvSpPr>
          <p:cNvPr id="433" name="Line"/>
          <p:cNvSpPr/>
          <p:nvPr/>
        </p:nvSpPr>
        <p:spPr>
          <a:xfrm flipH="1" flipV="1">
            <a:off x="1828799" y="2590799"/>
            <a:ext cx="608014" cy="2697164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4" name="Line"/>
          <p:cNvSpPr/>
          <p:nvPr/>
        </p:nvSpPr>
        <p:spPr>
          <a:xfrm flipH="1" flipV="1">
            <a:off x="3122612" y="2665412"/>
            <a:ext cx="1285876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5" name="Line"/>
          <p:cNvSpPr/>
          <p:nvPr/>
        </p:nvSpPr>
        <p:spPr>
          <a:xfrm flipH="1" flipV="1">
            <a:off x="6019799" y="2665412"/>
            <a:ext cx="457201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OMG JavaScript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OMG JavaScript!</a:t>
            </a:r>
          </a:p>
        </p:txBody>
      </p:sp>
      <p:pic>
        <p:nvPicPr>
          <p:cNvPr id="1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325" y="1219200"/>
            <a:ext cx="8643938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Prepare to become true coders."/>
          <p:cNvSpPr/>
          <p:nvPr/>
        </p:nvSpPr>
        <p:spPr>
          <a:xfrm>
            <a:off x="457200" y="5442416"/>
            <a:ext cx="8501063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/>
            </a:lvl1pPr>
          </a:lstStyle>
          <a:p>
            <a:r>
              <a:t>Prepare to become true coders.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9" name="Code between the { } gets repeated each time the iterator is smaller than the condition. (i.e. in this case i &lt; 4)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2400" b="1" i="1"/>
            </a:pPr>
            <a:r>
              <a:t>Code between the { } gets repeated each time the iterator is smaller than the condition. </a:t>
            </a:r>
            <a:r>
              <a:rPr b="0"/>
              <a:t>(i.e. in this case i &lt; 4)</a:t>
            </a:r>
          </a:p>
        </p:txBody>
      </p:sp>
      <p:sp>
        <p:nvSpPr>
          <p:cNvPr id="440" name="Rectangle"/>
          <p:cNvSpPr/>
          <p:nvPr/>
        </p:nvSpPr>
        <p:spPr>
          <a:xfrm>
            <a:off x="457200" y="2667000"/>
            <a:ext cx="7086600" cy="3048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43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44" name="Running the code “loops” through and prints each element in the array.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Running the code “loops” through and prints each element in the array.</a:t>
            </a:r>
          </a:p>
        </p:txBody>
      </p:sp>
      <p:sp>
        <p:nvSpPr>
          <p:cNvPr id="445" name="Rectangle"/>
          <p:cNvSpPr/>
          <p:nvPr/>
        </p:nvSpPr>
        <p:spPr>
          <a:xfrm>
            <a:off x="228600" y="3467100"/>
            <a:ext cx="8229600" cy="16383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48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9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0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1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2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3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54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55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56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57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58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59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60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61" name="When i = 0 … console.log(“I love Carrot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0 … console.log(“I love Carrots”)</a:t>
            </a:r>
          </a:p>
        </p:txBody>
      </p:sp>
      <p:sp>
        <p:nvSpPr>
          <p:cNvPr id="462" name="Shape"/>
          <p:cNvSpPr/>
          <p:nvPr/>
        </p:nvSpPr>
        <p:spPr>
          <a:xfrm>
            <a:off x="1849437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6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66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7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8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9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0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1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72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73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74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75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76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77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78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79" name="When i = 1 … console.log(“I love Pea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1 … console.log(“I love Peas”)</a:t>
            </a:r>
          </a:p>
        </p:txBody>
      </p:sp>
      <p:sp>
        <p:nvSpPr>
          <p:cNvPr id="480" name="Shape"/>
          <p:cNvSpPr/>
          <p:nvPr/>
        </p:nvSpPr>
        <p:spPr>
          <a:xfrm>
            <a:off x="3460749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84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5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6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7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8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9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90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91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92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93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94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95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96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97" name="When i = 2 … console.log(“I love Lettuce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2 … console.log(“I love Lettuce”)</a:t>
            </a:r>
          </a:p>
        </p:txBody>
      </p:sp>
      <p:sp>
        <p:nvSpPr>
          <p:cNvPr id="498" name="Shape"/>
          <p:cNvSpPr/>
          <p:nvPr/>
        </p:nvSpPr>
        <p:spPr>
          <a:xfrm>
            <a:off x="507841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9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502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3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4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5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6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7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508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509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510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511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512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513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514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515" name="When i = 3 … console.log(“I love Tomatoes”)"/>
          <p:cNvSpPr/>
          <p:nvPr/>
        </p:nvSpPr>
        <p:spPr>
          <a:xfrm>
            <a:off x="304800" y="3389779"/>
            <a:ext cx="69342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3 … console.log(“I love Tomatoes”)</a:t>
            </a:r>
          </a:p>
        </p:txBody>
      </p:sp>
      <p:sp>
        <p:nvSpPr>
          <p:cNvPr id="516" name="Shape"/>
          <p:cNvSpPr/>
          <p:nvPr/>
        </p:nvSpPr>
        <p:spPr>
          <a:xfrm>
            <a:off x="664686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1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21" name="Code Creation: For-Loop Zoo…"/>
          <p:cNvSpPr/>
          <p:nvPr/>
        </p:nvSpPr>
        <p:spPr>
          <a:xfrm>
            <a:off x="304800" y="762000"/>
            <a:ext cx="8686800" cy="378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For-Loop Zoo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Spend a few moments, re-writing the code below using a for-loop.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need help, use the code from the previous example as a guide.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try to explain to the person next to you how your code works.  </a:t>
            </a:r>
          </a:p>
        </p:txBody>
      </p:sp>
      <p:sp>
        <p:nvSpPr>
          <p:cNvPr id="522" name="Activity: 18-ZooLoop |  Suggested Time: 15 min"/>
          <p:cNvSpPr/>
          <p:nvPr/>
        </p:nvSpPr>
        <p:spPr>
          <a:xfrm>
            <a:off x="3581399" y="125412"/>
            <a:ext cx="540861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18-ZooLoop </a:t>
            </a:r>
            <a:r>
              <a:t>|  Suggested Time: </a:t>
            </a:r>
            <a:r>
              <a:rPr b="0"/>
              <a:t>15 min</a:t>
            </a:r>
          </a:p>
        </p:txBody>
      </p:sp>
      <p:pic>
        <p:nvPicPr>
          <p:cNvPr id="52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0800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1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32" name="Code Creation: Hard Loop (Time Permitting)…"/>
          <p:cNvSpPr/>
          <p:nvPr/>
        </p:nvSpPr>
        <p:spPr>
          <a:xfrm>
            <a:off x="304800" y="7620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Hard Loop (Time Permitting)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Starting from scratch, write code that loops through the following array: 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And console.logs the name of each animal on the farm.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Then using the .charAt() method (research it) check if the first letter in the animal’s name begins with a “c” or “o”. If it does, create an alert saying: “Starts with c or an o!”</a:t>
            </a:r>
          </a:p>
        </p:txBody>
      </p:sp>
      <p:sp>
        <p:nvSpPr>
          <p:cNvPr id="533" name="Activity: 20-HardLoop |  Suggested Time: 30 min"/>
          <p:cNvSpPr/>
          <p:nvPr/>
        </p:nvSpPr>
        <p:spPr>
          <a:xfrm>
            <a:off x="3048000" y="125412"/>
            <a:ext cx="59436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20-HardLoop </a:t>
            </a:r>
            <a:r>
              <a:t>|  Suggested Time: </a:t>
            </a:r>
            <a:r>
              <a:rPr b="0"/>
              <a:t>30 min</a:t>
            </a:r>
          </a:p>
        </p:txBody>
      </p:sp>
      <p:pic>
        <p:nvPicPr>
          <p:cNvPr id="53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725" y="2689225"/>
            <a:ext cx="8197850" cy="8032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Homework #3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Homework #3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Questions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How to Learn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How to Learn JavaScript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41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42" name="Code Dissection (Re-examined, Time-permitting):…"/>
          <p:cNvSpPr/>
          <p:nvPr/>
        </p:nvSpPr>
        <p:spPr>
          <a:xfrm>
            <a:off x="304800" y="762000"/>
            <a:ext cx="8686800" cy="2213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t>Code Dissection (Re-examined, Time-permitting):</a:t>
            </a:r>
          </a:p>
          <a:p>
            <a:pPr>
              <a:defRPr sz="2400"/>
            </a:pPr>
            <a:endParaRPr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t>Re-examine the file sent to you at the start of class.</a:t>
            </a:r>
          </a:p>
          <a:p>
            <a:pPr>
              <a:defRPr sz="2400"/>
            </a:pPr>
            <a:endParaRPr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t>See if you can better understand how it works – after having gone through today’s class. </a:t>
            </a:r>
          </a:p>
        </p:txBody>
      </p:sp>
    </p:spTree>
  </p:cSld>
  <p:clrMapOvr>
    <a:masterClrMapping/>
  </p:clrMapOvr>
  <p:transition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Your Brain on JavaScript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Your Brain on JavaScript…</a:t>
            </a:r>
          </a:p>
        </p:txBody>
      </p:sp>
      <p:pic>
        <p:nvPicPr>
          <p:cNvPr id="135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rcRect r="6762" b="27648"/>
          <a:stretch>
            <a:fillRect/>
          </a:stretch>
        </p:blipFill>
        <p:spPr>
          <a:xfrm>
            <a:off x="-20638" y="838199"/>
            <a:ext cx="9164638" cy="5334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me to Take Notes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Time to Take Notes…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ADBDCF-70F2-41DC-B9CD-E37497D9B5B5}"/>
              </a:ext>
            </a:extLst>
          </p:cNvPr>
          <p:cNvSpPr txBox="1"/>
          <p:nvPr/>
        </p:nvSpPr>
        <p:spPr>
          <a:xfrm>
            <a:off x="1464816" y="5745618"/>
            <a:ext cx="736846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Taking notes is important for retention and comprehension!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0335DB-0883-45EE-BD6B-30877BDF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44" y="923279"/>
            <a:ext cx="5900905" cy="4822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404040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2220</Words>
  <Application>Microsoft Macintosh PowerPoint</Application>
  <PresentationFormat>On-screen Show (4:3)</PresentationFormat>
  <Paragraphs>387</Paragraphs>
  <Slides>70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70</vt:i4>
      </vt:variant>
    </vt:vector>
  </HeadingPairs>
  <TitlesOfParts>
    <vt:vector size="76" baseType="lpstr">
      <vt:lpstr>Arial</vt:lpstr>
      <vt:lpstr>Calibri</vt:lpstr>
      <vt:lpstr>Calibri Light</vt:lpstr>
      <vt:lpstr>Roboto</vt:lpstr>
      <vt:lpstr>Office Theme</vt:lpstr>
      <vt:lpstr>1_Unbranded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Tammer Galal</dc:creator>
  <cp:lastModifiedBy>Tammer Galal</cp:lastModifiedBy>
  <cp:revision>18</cp:revision>
  <dcterms:modified xsi:type="dcterms:W3CDTF">2018-08-14T18:39:03Z</dcterms:modified>
</cp:coreProperties>
</file>